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55A4-D544-4CB3-981C-2C0DB347DE08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F6C9-6440-4BB5-9962-C237B82C4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5918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55A4-D544-4CB3-981C-2C0DB347DE08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F6C9-6440-4BB5-9962-C237B82C4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343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55A4-D544-4CB3-981C-2C0DB347DE08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F6C9-6440-4BB5-9962-C237B82C4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449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55A4-D544-4CB3-981C-2C0DB347DE08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F6C9-6440-4BB5-9962-C237B82C4C92}" type="slidenum">
              <a:rPr lang="ar-IQ" smtClean="0"/>
              <a:t>‹#›</a:t>
            </a:fld>
            <a:endParaRPr lang="ar-IQ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533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55A4-D544-4CB3-981C-2C0DB347DE08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F6C9-6440-4BB5-9962-C237B82C4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0416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55A4-D544-4CB3-981C-2C0DB347DE08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F6C9-6440-4BB5-9962-C237B82C4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3044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55A4-D544-4CB3-981C-2C0DB347DE08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F6C9-6440-4BB5-9962-C237B82C4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5698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55A4-D544-4CB3-981C-2C0DB347DE08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F6C9-6440-4BB5-9962-C237B82C4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8701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55A4-D544-4CB3-981C-2C0DB347DE08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F6C9-6440-4BB5-9962-C237B82C4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15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55A4-D544-4CB3-981C-2C0DB347DE08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F6C9-6440-4BB5-9962-C237B82C4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6107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55A4-D544-4CB3-981C-2C0DB347DE08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F6C9-6440-4BB5-9962-C237B82C4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540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55A4-D544-4CB3-981C-2C0DB347DE08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F6C9-6440-4BB5-9962-C237B82C4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351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55A4-D544-4CB3-981C-2C0DB347DE08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F6C9-6440-4BB5-9962-C237B82C4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010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55A4-D544-4CB3-981C-2C0DB347DE08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F6C9-6440-4BB5-9962-C237B82C4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8465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55A4-D544-4CB3-981C-2C0DB347DE08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F6C9-6440-4BB5-9962-C237B82C4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691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55A4-D544-4CB3-981C-2C0DB347DE08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F6C9-6440-4BB5-9962-C237B82C4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0159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55A4-D544-4CB3-981C-2C0DB347DE08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F6C9-6440-4BB5-9962-C237B82C4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116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9EA55A4-D544-4CB3-981C-2C0DB347DE08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9F6C9-6440-4BB5-9962-C237B82C4C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71718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مبادئ وقاية عملي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المحاضرة الخامسة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95551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82138"/>
            <a:ext cx="8946541" cy="5866262"/>
          </a:xfrm>
        </p:spPr>
        <p:txBody>
          <a:bodyPr/>
          <a:lstStyle/>
          <a:p>
            <a:r>
              <a:rPr lang="ar-IQ" dirty="0" smtClean="0"/>
              <a:t>أشكال أجناس مختلفة من الفطريات</a:t>
            </a:r>
          </a:p>
          <a:p>
            <a:endParaRPr lang="ar-IQ" dirty="0"/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618" y="2221230"/>
            <a:ext cx="8330235" cy="402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53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504968"/>
            <a:ext cx="8946541" cy="5743432"/>
          </a:xfrm>
        </p:spPr>
        <p:txBody>
          <a:bodyPr>
            <a:normAutofit fontScale="92500" lnSpcReduction="20000"/>
          </a:bodyPr>
          <a:lstStyle/>
          <a:p>
            <a:r>
              <a:rPr lang="ar-IQ" b="1" dirty="0"/>
              <a:t>الشروط الواجب توفرها في مختبر أمراض النبات</a:t>
            </a:r>
            <a:endParaRPr lang="en-US" dirty="0"/>
          </a:p>
          <a:p>
            <a:pPr lvl="0"/>
            <a:r>
              <a:rPr lang="ar-IQ" b="1" dirty="0"/>
              <a:t>الموقع : </a:t>
            </a:r>
            <a:r>
              <a:rPr lang="ar-IQ" dirty="0"/>
              <a:t>يجب أن يقع المختبر في مكان معزول بعيد عن تيارات الهواء تلافيا" لحدوث التلوث و أن يراعى في تصميم بناءه إختيار موقع و شكل النوافذ بحيث تقلل قدر الإمكان من تلوث جو العمل .</a:t>
            </a:r>
            <a:endParaRPr lang="en-US" dirty="0"/>
          </a:p>
          <a:p>
            <a:pPr lvl="0"/>
            <a:r>
              <a:rPr lang="ar-IQ" b="1" dirty="0"/>
              <a:t>أن تحتوي على الأجهزة و المواد الآتية :</a:t>
            </a:r>
            <a:endParaRPr lang="en-US" dirty="0"/>
          </a:p>
          <a:p>
            <a:pPr lvl="0"/>
            <a:r>
              <a:rPr lang="ar-IQ" b="1" dirty="0"/>
              <a:t>غرفة العزل </a:t>
            </a:r>
            <a:r>
              <a:rPr lang="en-US" b="1" dirty="0"/>
              <a:t>Isolation chamber</a:t>
            </a:r>
            <a:r>
              <a:rPr lang="ar-IQ" b="1" dirty="0"/>
              <a:t> : </a:t>
            </a:r>
            <a:r>
              <a:rPr lang="ar-IQ" dirty="0"/>
              <a:t>و هي عبارة عن غرفة زجاجية</a:t>
            </a:r>
            <a:r>
              <a:rPr lang="ar-IQ" b="1" dirty="0"/>
              <a:t> </a:t>
            </a:r>
            <a:r>
              <a:rPr lang="ar-IQ" dirty="0"/>
              <a:t>تستخدم لإجراء عمليات العزل و التنقية و العدوى و تكون مجهزة بمصابيح الإضاءة و مفرغة للهواء و يستحسن وجود مصباح للأشعة فوق البنفسجية لغرض التعقيم .</a:t>
            </a:r>
            <a:r>
              <a:rPr lang="ar-IQ" b="1" dirty="0"/>
              <a:t> </a:t>
            </a:r>
            <a:r>
              <a:rPr lang="ar-IQ" dirty="0"/>
              <a:t>كما و تحتوي هذه الغرفة على أدوات منها</a:t>
            </a:r>
            <a:r>
              <a:rPr lang="ar-IQ" b="1" dirty="0"/>
              <a:t> :</a:t>
            </a:r>
            <a:endParaRPr lang="en-US" dirty="0"/>
          </a:p>
          <a:p>
            <a:pPr lvl="0"/>
            <a:r>
              <a:rPr lang="ar-IQ" b="1" dirty="0"/>
              <a:t>أدوات زجاجية : </a:t>
            </a:r>
            <a:r>
              <a:rPr lang="ar-IQ" dirty="0"/>
              <a:t>و تشمل أطباق بتري و أنابيب إختبار و ماصات و أسطوانات مدرجة و أقماع .</a:t>
            </a:r>
            <a:endParaRPr lang="en-US" dirty="0"/>
          </a:p>
          <a:p>
            <a:pPr lvl="0"/>
            <a:r>
              <a:rPr lang="ar-IQ" b="1" dirty="0"/>
              <a:t>أدوات غير زجاجية : </a:t>
            </a:r>
            <a:r>
              <a:rPr lang="ar-IQ" dirty="0"/>
              <a:t>و تشمل عدة التشريح و تحتوي كل منها على الإبر و المقصات و السكاكين و الملاقط و أقلام الكتابة .</a:t>
            </a:r>
            <a:endParaRPr lang="en-US" dirty="0"/>
          </a:p>
          <a:p>
            <a:pPr lvl="0"/>
            <a:r>
              <a:rPr lang="ar-IQ" b="1" dirty="0"/>
              <a:t>مصباح لهب :</a:t>
            </a:r>
            <a:r>
              <a:rPr lang="ar-IQ" dirty="0"/>
              <a:t> و يستخدم في تعقيم الإبر و السكاكين و الملاقط .</a:t>
            </a:r>
            <a:endParaRPr lang="en-US" dirty="0"/>
          </a:p>
          <a:p>
            <a:pPr lvl="0"/>
            <a:r>
              <a:rPr lang="ar-IQ" b="1" dirty="0"/>
              <a:t>الحاضنة </a:t>
            </a:r>
            <a:r>
              <a:rPr lang="en-US" b="1" dirty="0"/>
              <a:t>Incubator</a:t>
            </a:r>
            <a:r>
              <a:rPr lang="ar-IQ" b="1" dirty="0"/>
              <a:t> :</a:t>
            </a:r>
            <a:r>
              <a:rPr lang="ar-IQ" dirty="0"/>
              <a:t> هي</a:t>
            </a:r>
            <a:r>
              <a:rPr lang="ar-IQ" b="1" dirty="0"/>
              <a:t> </a:t>
            </a:r>
            <a:r>
              <a:rPr lang="ar-IQ" dirty="0"/>
              <a:t>أجهزة يمكن التحكم في</a:t>
            </a:r>
            <a:r>
              <a:rPr lang="ar-IQ" b="1" dirty="0"/>
              <a:t> </a:t>
            </a:r>
            <a:r>
              <a:rPr lang="ar-IQ" dirty="0"/>
              <a:t>درجة حرارتها و تستخدم للحصول على نمو جيد للكائنات الدقيقة و منها الفطريات .</a:t>
            </a:r>
            <a:endParaRPr lang="en-US" dirty="0"/>
          </a:p>
          <a:p>
            <a:pPr lvl="0"/>
            <a:r>
              <a:rPr lang="ar-IQ" b="1" dirty="0"/>
              <a:t>الفرن </a:t>
            </a:r>
            <a:r>
              <a:rPr lang="en-US" b="1" dirty="0"/>
              <a:t>Oven</a:t>
            </a:r>
            <a:r>
              <a:rPr lang="ar-IQ" b="1" dirty="0"/>
              <a:t> :</a:t>
            </a:r>
            <a:r>
              <a:rPr lang="ar-IQ" dirty="0"/>
              <a:t> أجهزة كهربائية يمكن التحكم في درجة حرارتها و تستخدم في تعقيم الأدوات الزجاجية و المعدنية</a:t>
            </a:r>
            <a:r>
              <a:rPr lang="ar-IQ" b="1" dirty="0"/>
              <a:t> </a:t>
            </a:r>
            <a:r>
              <a:rPr lang="ar-IQ" dirty="0"/>
              <a:t>كما و تستخدم في تجفيف العينات المراد قياس نسبة الرطوبة بها مثل التربة أو الأجزاء النباتية و غيرها .</a:t>
            </a:r>
            <a:endParaRPr lang="en-US" dirty="0"/>
          </a:p>
          <a:p>
            <a:pPr lvl="0"/>
            <a:r>
              <a:rPr lang="ar-IQ" b="1" dirty="0"/>
              <a:t>الثلاجة </a:t>
            </a:r>
            <a:r>
              <a:rPr lang="en-US" b="1" dirty="0"/>
              <a:t>Refrigerator</a:t>
            </a:r>
            <a:r>
              <a:rPr lang="ar-IQ" b="1" dirty="0"/>
              <a:t> :</a:t>
            </a:r>
            <a:r>
              <a:rPr lang="ar-IQ" dirty="0"/>
              <a:t> و تستخدم لحفظ العزلات الفطرية أو العينات الأخرى لحين استخدامها .</a:t>
            </a:r>
            <a:endParaRPr lang="en-US" dirty="0"/>
          </a:p>
          <a:p>
            <a:pPr lvl="0"/>
            <a:r>
              <a:rPr lang="ar-IQ" b="1" dirty="0"/>
              <a:t>جهاز التعقيم بالبخار (المؤصدة) </a:t>
            </a:r>
            <a:r>
              <a:rPr lang="en-US" b="1" dirty="0"/>
              <a:t>Autoclave</a:t>
            </a:r>
            <a:r>
              <a:rPr lang="ar-IQ" b="1" dirty="0"/>
              <a:t> :</a:t>
            </a:r>
            <a:r>
              <a:rPr lang="ar-IQ" dirty="0"/>
              <a:t> و هو جهاز تعقيم بالبخار تحت ضغط مرتفع و يستخدم لتعقيم الأوساط الغذائية و السوائل و الأدوات الزجاجية الأخرى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96974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82138"/>
            <a:ext cx="8946541" cy="586626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ar-IQ" b="1" dirty="0"/>
              <a:t>غرفة النمو </a:t>
            </a:r>
            <a:r>
              <a:rPr lang="en-US" b="1" dirty="0"/>
              <a:t>Growth chamber</a:t>
            </a:r>
            <a:r>
              <a:rPr lang="ar-IQ" b="1" dirty="0"/>
              <a:t> : </a:t>
            </a:r>
            <a:r>
              <a:rPr lang="ar-IQ" dirty="0"/>
              <a:t>جهاز كهربائي يحتوي على مصدر إضاءة يمكن التحكم في مدته كما و يمكن إضافة العناصر</a:t>
            </a:r>
            <a:r>
              <a:rPr lang="ar-IQ" b="1" dirty="0"/>
              <a:t> </a:t>
            </a:r>
            <a:r>
              <a:rPr lang="ar-IQ" dirty="0"/>
              <a:t>الغذائية حسب الحاجة و تستخدم لتنمية النباتات أو الفطريات لغرض الدراسات الخاصة .</a:t>
            </a:r>
            <a:endParaRPr lang="en-US" dirty="0"/>
          </a:p>
          <a:p>
            <a:pPr lvl="0"/>
            <a:r>
              <a:rPr lang="ar-IQ" b="1" dirty="0"/>
              <a:t>المجهر الضوئي </a:t>
            </a:r>
            <a:r>
              <a:rPr lang="en-US" b="1" dirty="0"/>
              <a:t>Light microscope</a:t>
            </a:r>
            <a:r>
              <a:rPr lang="ar-IQ" b="1" dirty="0"/>
              <a:t> :</a:t>
            </a:r>
            <a:r>
              <a:rPr lang="ar-IQ" dirty="0"/>
              <a:t> و هو عبارة عن مجهر مركب يتكون من نوعين من العدسات , العدسات العينية و العدسات الشيئية و يستخدم الضوء المرئي كمصدر لإضاءة</a:t>
            </a:r>
            <a:r>
              <a:rPr lang="ar-IQ" b="1" dirty="0"/>
              <a:t> </a:t>
            </a:r>
            <a:r>
              <a:rPr lang="ar-IQ" dirty="0"/>
              <a:t>الجسم المفحوص و يمكن بواسطة هذا النوع من المجاهر دراسة كائنات متناهية الصغر إضافة الى دراسة بعض تفاصيلها الدقيقة أحيانا" .</a:t>
            </a:r>
            <a:endParaRPr lang="en-US" dirty="0"/>
          </a:p>
          <a:p>
            <a:pPr lvl="0"/>
            <a:r>
              <a:rPr lang="ar-IQ" b="1" dirty="0"/>
              <a:t>مواد كيميائية أخرى :</a:t>
            </a:r>
            <a:r>
              <a:rPr lang="ar-IQ" dirty="0"/>
              <a:t> و تستخدم لعمل الأوساط الغذائية و التعقيم .</a:t>
            </a:r>
            <a:endParaRPr lang="en-US" dirty="0"/>
          </a:p>
          <a:p>
            <a:pPr lvl="0"/>
            <a:r>
              <a:rPr lang="ar-IQ" b="1" dirty="0"/>
              <a:t>أجهزة أخرى :</a:t>
            </a:r>
            <a:r>
              <a:rPr lang="ar-IQ" dirty="0"/>
              <a:t> مثل جهاز التقطير المائي و الحمام المائي و موازين حساسة </a:t>
            </a:r>
            <a:r>
              <a:rPr lang="ar-IQ" b="1" dirty="0"/>
              <a:t>و </a:t>
            </a:r>
            <a:r>
              <a:rPr lang="ar-IQ" dirty="0"/>
              <a:t>جهاز </a:t>
            </a:r>
            <a:r>
              <a:rPr lang="en-US" dirty="0"/>
              <a:t>pH meter</a:t>
            </a:r>
            <a:r>
              <a:rPr lang="ar-IQ" dirty="0"/>
              <a:t> و قدور الضغط و غيرها .</a:t>
            </a:r>
            <a:endParaRPr lang="en-US" dirty="0"/>
          </a:p>
          <a:p>
            <a:pPr lvl="0"/>
            <a:r>
              <a:rPr lang="ar-IQ" b="1" dirty="0"/>
              <a:t>المحاليل و الصبغات :</a:t>
            </a:r>
            <a:endParaRPr lang="en-US" dirty="0"/>
          </a:p>
          <a:p>
            <a:pPr lvl="0"/>
            <a:r>
              <a:rPr lang="ar-IQ" b="1" dirty="0"/>
              <a:t>محلول اللاكتوفينول </a:t>
            </a:r>
            <a:r>
              <a:rPr lang="en-US" b="1" dirty="0" err="1"/>
              <a:t>Lactophynol</a:t>
            </a:r>
            <a:r>
              <a:rPr lang="ar-IQ" b="1" dirty="0"/>
              <a:t> : </a:t>
            </a:r>
            <a:r>
              <a:rPr lang="ar-IQ" dirty="0"/>
              <a:t>يستخدم لغرض التثبيت و الفحص السريع للأجزاء المصابة بالفطريات و يحضر بنسبة (1:2:1:1)</a:t>
            </a:r>
            <a:r>
              <a:rPr lang="ar-IQ" b="1" dirty="0"/>
              <a:t> </a:t>
            </a:r>
            <a:r>
              <a:rPr lang="ar-IQ" dirty="0"/>
              <a:t>من حامض الكاربوليك فينول 1 , حامض اللاكتيك 1 , كليسيرين 2 , الماء المقطر 1 .</a:t>
            </a:r>
            <a:endParaRPr lang="en-US" dirty="0"/>
          </a:p>
          <a:p>
            <a:pPr lvl="0"/>
            <a:r>
              <a:rPr lang="ar-IQ" b="1" dirty="0"/>
              <a:t>محلول </a:t>
            </a:r>
            <a:r>
              <a:rPr lang="en-US" b="1" dirty="0"/>
              <a:t>F.A.A.</a:t>
            </a:r>
            <a:r>
              <a:rPr lang="ar-IQ" b="1" dirty="0"/>
              <a:t> :</a:t>
            </a:r>
            <a:r>
              <a:rPr lang="ar-IQ" dirty="0"/>
              <a:t> يستخدم</a:t>
            </a:r>
            <a:r>
              <a:rPr lang="ar-IQ" b="1" dirty="0"/>
              <a:t> </a:t>
            </a:r>
            <a:r>
              <a:rPr lang="ar-IQ" dirty="0"/>
              <a:t>لمعالجة الأجزاء النباتية لغرض خزنها لمدة طويلة و يحضر بنسبة (90:5:5)</a:t>
            </a:r>
            <a:r>
              <a:rPr lang="ar-IQ" b="1" dirty="0"/>
              <a:t> </a:t>
            </a:r>
            <a:r>
              <a:rPr lang="ar-IQ" dirty="0"/>
              <a:t>من فورمالين تجاري 5 ,</a:t>
            </a:r>
            <a:r>
              <a:rPr lang="ar-IQ" b="1" dirty="0"/>
              <a:t> </a:t>
            </a:r>
            <a:r>
              <a:rPr lang="ar-IQ" dirty="0"/>
              <a:t>حامض خليك الثلجي 5 , إيثانول كحول 90 .</a:t>
            </a:r>
            <a:endParaRPr lang="en-US" dirty="0"/>
          </a:p>
          <a:p>
            <a:pPr lvl="0"/>
            <a:r>
              <a:rPr lang="ar-IQ" b="1" dirty="0"/>
              <a:t>الكلسيرين الغروي </a:t>
            </a:r>
            <a:r>
              <a:rPr lang="en-US" b="1" dirty="0"/>
              <a:t>Glycerin jelly</a:t>
            </a:r>
            <a:r>
              <a:rPr lang="ar-IQ" b="1" dirty="0"/>
              <a:t> : </a:t>
            </a:r>
            <a:r>
              <a:rPr lang="ar-IQ" dirty="0"/>
              <a:t>يستخدم للتثبيت الدائم</a:t>
            </a:r>
            <a:r>
              <a:rPr lang="ar-IQ" b="1" dirty="0"/>
              <a:t> </a:t>
            </a:r>
            <a:r>
              <a:rPr lang="ar-IQ" dirty="0"/>
              <a:t>و يحضر بنسبة (7:6:1)</a:t>
            </a:r>
            <a:r>
              <a:rPr lang="ar-IQ" b="1" dirty="0"/>
              <a:t> </a:t>
            </a:r>
            <a:r>
              <a:rPr lang="ar-IQ" dirty="0"/>
              <a:t>من الجيلاتين 1 , ماء مقطر 6 , كلسيرين 7 .</a:t>
            </a:r>
            <a:endParaRPr lang="en-US" dirty="0"/>
          </a:p>
          <a:p>
            <a:pPr lvl="0"/>
            <a:r>
              <a:rPr lang="ar-IQ" b="1" dirty="0"/>
              <a:t>كندا بلسم </a:t>
            </a:r>
            <a:r>
              <a:rPr lang="en-US" b="1" dirty="0"/>
              <a:t>Canada balsam</a:t>
            </a:r>
            <a:r>
              <a:rPr lang="ar-IQ" b="1" dirty="0"/>
              <a:t> : </a:t>
            </a:r>
            <a:r>
              <a:rPr lang="ar-IQ" dirty="0"/>
              <a:t>يستخدم للتثبيت الدائم و لتغطية حواف الشرائح و يوجد بشكل سائل و يمكن تخفيفه حسب الحاجة بمادة الزايلول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57919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23082"/>
            <a:ext cx="8946541" cy="5825318"/>
          </a:xfrm>
        </p:spPr>
        <p:txBody>
          <a:bodyPr/>
          <a:lstStyle/>
          <a:p>
            <a:pPr lvl="0"/>
            <a:r>
              <a:rPr lang="ar-IQ" b="1" dirty="0"/>
              <a:t>صبغة أزرق القطن </a:t>
            </a:r>
            <a:r>
              <a:rPr lang="en-US" b="1" dirty="0"/>
              <a:t>Cotton blue</a:t>
            </a:r>
            <a:r>
              <a:rPr lang="ar-IQ" b="1" dirty="0"/>
              <a:t> : </a:t>
            </a:r>
            <a:r>
              <a:rPr lang="ar-IQ" dirty="0"/>
              <a:t>تستخدم لتصبيغ</a:t>
            </a:r>
            <a:r>
              <a:rPr lang="ar-IQ" b="1" dirty="0"/>
              <a:t> </a:t>
            </a:r>
            <a:r>
              <a:rPr lang="ar-IQ" dirty="0"/>
              <a:t>النموات الفطرية و تحضر من محلول أزرق القطن المائي 1% و اللاكتوفينول .</a:t>
            </a:r>
            <a:endParaRPr lang="en-US" dirty="0"/>
          </a:p>
          <a:p>
            <a:pPr lvl="0"/>
            <a:r>
              <a:rPr lang="ar-IQ" b="1" dirty="0"/>
              <a:t>صبغة كرام </a:t>
            </a:r>
            <a:r>
              <a:rPr lang="en-US" b="1" dirty="0"/>
              <a:t>Gram staining</a:t>
            </a:r>
            <a:r>
              <a:rPr lang="ar-IQ" b="1" dirty="0"/>
              <a:t> :</a:t>
            </a:r>
            <a:r>
              <a:rPr lang="ar-IQ" dirty="0"/>
              <a:t> تستخدم لتشخيص البكتريا و تتكون من محلول الكريستال البنفسجي </a:t>
            </a:r>
            <a:r>
              <a:rPr lang="en-US" dirty="0"/>
              <a:t>Crystal violet</a:t>
            </a:r>
            <a:r>
              <a:rPr lang="ar-IQ" dirty="0"/>
              <a:t> و محلول اليود و كحول 95% و محلول السفرانين .</a:t>
            </a:r>
            <a:endParaRPr lang="en-US" dirty="0"/>
          </a:p>
          <a:p>
            <a:pPr lvl="0"/>
            <a:r>
              <a:rPr lang="ar-IQ" b="1" dirty="0"/>
              <a:t>الأوساط الغذائية : </a:t>
            </a:r>
            <a:r>
              <a:rPr lang="ar-IQ" dirty="0"/>
              <a:t>يقصد بالوسط الغذائي البيئة الملائمة لنمو الفطريات و البكتريا و هي البيئة التي تحتوي على الكاربون و النتروجين و الأملاح و قد تضاف اليها بعض الفيتامينات إما على هيئة مستخلص نباتي أو مواد جاهزة .       هناك أنواع مختلفة من الأوساط الغذائية , أهم هذه الأوساط و الذي يعتبر الوسط الشائع لنمو الفطريات هو وسط البطاطا-دكستروز-آكار</a:t>
            </a:r>
            <a:r>
              <a:rPr lang="en-US" dirty="0"/>
              <a:t>Potato Dextrose Agar (PDA)</a:t>
            </a:r>
            <a:r>
              <a:rPr lang="en-US" b="1" dirty="0"/>
              <a:t> </a:t>
            </a:r>
            <a:r>
              <a:rPr lang="ar-IQ" dirty="0"/>
              <a:t>.</a:t>
            </a:r>
            <a:endParaRPr lang="en-US" dirty="0"/>
          </a:p>
          <a:p>
            <a:r>
              <a:rPr lang="ar-IQ" b="1" dirty="0"/>
              <a:t>مكونات وسط </a:t>
            </a:r>
            <a:r>
              <a:rPr lang="en-US" b="1" dirty="0"/>
              <a:t>PDA</a:t>
            </a:r>
            <a:r>
              <a:rPr lang="ar-IQ" b="1" dirty="0"/>
              <a:t> : </a:t>
            </a:r>
            <a:r>
              <a:rPr lang="ar-IQ" dirty="0"/>
              <a:t>و يتكون من</a:t>
            </a:r>
            <a:r>
              <a:rPr lang="ar-IQ" b="1" dirty="0"/>
              <a:t> </a:t>
            </a:r>
            <a:endParaRPr lang="en-US" dirty="0"/>
          </a:p>
          <a:p>
            <a:pPr lvl="0"/>
            <a:r>
              <a:rPr lang="ar-IQ" dirty="0"/>
              <a:t>مستخلص 200 غم شرائح بطاطا</a:t>
            </a:r>
            <a:endParaRPr lang="en-US" dirty="0"/>
          </a:p>
          <a:p>
            <a:pPr lvl="0"/>
            <a:r>
              <a:rPr lang="ar-IQ" dirty="0"/>
              <a:t>17-20 غم دكستروز</a:t>
            </a:r>
            <a:endParaRPr lang="en-US" dirty="0"/>
          </a:p>
          <a:p>
            <a:pPr lvl="0"/>
            <a:r>
              <a:rPr lang="ar-IQ" dirty="0"/>
              <a:t>17-20 غم آكار</a:t>
            </a:r>
            <a:endParaRPr lang="en-US" dirty="0"/>
          </a:p>
          <a:p>
            <a:pPr lvl="0"/>
            <a:r>
              <a:rPr lang="ar-IQ" dirty="0"/>
              <a:t>يكمل الحجم بلإضافة 1000 مل ( 1 لتر) ماء مقطر 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71746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54842"/>
            <a:ext cx="8946541" cy="5893557"/>
          </a:xfrm>
        </p:spPr>
        <p:txBody>
          <a:bodyPr/>
          <a:lstStyle/>
          <a:p>
            <a:r>
              <a:rPr lang="ar-IQ" b="1" dirty="0"/>
              <a:t>طريقة تحضير وسط </a:t>
            </a:r>
            <a:r>
              <a:rPr lang="en-US" b="1" dirty="0"/>
              <a:t>PDA </a:t>
            </a:r>
            <a:endParaRPr lang="en-US" dirty="0"/>
          </a:p>
          <a:p>
            <a:pPr lvl="0"/>
            <a:r>
              <a:rPr lang="ar-IQ" dirty="0"/>
              <a:t>تغسل درنات البطاطا لإزالة الأتربة و حبيبات الطين ثم تقشر و تقطع الى قطع صغيرة و يؤخذ منها 200 غم و توضع في دورق زجاجي </a:t>
            </a:r>
            <a:r>
              <a:rPr lang="en-US" dirty="0"/>
              <a:t>Flask</a:t>
            </a:r>
            <a:r>
              <a:rPr lang="ar-IQ" dirty="0"/>
              <a:t> (سعة 1 لتر) و يضاف اليها كمية من الماء المقطر (500 مل) و توضع على درجة حرارة 100 °م لمدة 20-30 دقيقة .</a:t>
            </a:r>
            <a:endParaRPr lang="en-US" dirty="0"/>
          </a:p>
          <a:p>
            <a:pPr lvl="0"/>
            <a:r>
              <a:rPr lang="ar-IQ" dirty="0"/>
              <a:t>يرشح المحلول بواسطة قطعة قماش نظيفة و يؤخذ الراشح و تستبعد بقايا الراشح .</a:t>
            </a:r>
            <a:endParaRPr lang="en-US" dirty="0"/>
          </a:p>
          <a:p>
            <a:pPr lvl="0"/>
            <a:r>
              <a:rPr lang="ar-IQ" dirty="0"/>
              <a:t>يوخذ دورق زجاجي </a:t>
            </a:r>
            <a:r>
              <a:rPr lang="en-US" dirty="0"/>
              <a:t>Flask</a:t>
            </a:r>
            <a:r>
              <a:rPr lang="ar-IQ" dirty="0"/>
              <a:t> سعة 1 لتر فارغ و يوضع فيه 500 مل من الماء المقطر و يوضع على نار هادئة لتدفئة الماء لكي يسهل عملية إذابة الآكار و الدكستروز و يحرك جيدا" حتى تمام الذوبان .</a:t>
            </a:r>
            <a:endParaRPr lang="en-US" dirty="0"/>
          </a:p>
          <a:p>
            <a:pPr lvl="0"/>
            <a:r>
              <a:rPr lang="ar-IQ" dirty="0"/>
              <a:t>يضاف راشح البطاطا الى الآكـــــار و السكر الذائب و يخلط جيدا" ثم يكمل الحجم الى 1 لتر من الماء المقطر ثم يضاف المضــــــاد الحيوي </a:t>
            </a:r>
            <a:r>
              <a:rPr lang="en-US" dirty="0"/>
              <a:t>Chloramphenicol</a:t>
            </a:r>
            <a:r>
              <a:rPr lang="ar-IQ" dirty="0"/>
              <a:t> (250 غم/لتر) و يوزع في دوارق أصغر حجما" , تسد فوهات الدوارق بواسطة سدادة من القطن ثم تعقم بالمؤصدة </a:t>
            </a:r>
            <a:r>
              <a:rPr lang="en-US" dirty="0"/>
              <a:t>Autoclave</a:t>
            </a:r>
            <a:r>
              <a:rPr lang="ar-IQ" dirty="0"/>
              <a:t> على درجة حرارة 121 °م و ضغط 15 باوند/انج </a:t>
            </a:r>
            <a:r>
              <a:rPr lang="ar-IQ" baseline="30000" dirty="0"/>
              <a:t>2</a:t>
            </a:r>
            <a:r>
              <a:rPr lang="ar-IQ" dirty="0"/>
              <a:t> لمدة 20 دقيقة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5276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86604"/>
            <a:ext cx="8946541" cy="5961796"/>
          </a:xfrm>
        </p:spPr>
        <p:txBody>
          <a:bodyPr>
            <a:normAutofit fontScale="92500" lnSpcReduction="20000"/>
          </a:bodyPr>
          <a:lstStyle/>
          <a:p>
            <a:r>
              <a:rPr lang="ar-IQ" b="1" dirty="0"/>
              <a:t>الأمراض النباتية</a:t>
            </a:r>
            <a:endParaRPr lang="en-US" dirty="0"/>
          </a:p>
          <a:p>
            <a:r>
              <a:rPr lang="ar-IQ" b="1" dirty="0"/>
              <a:t>المرض النباتي </a:t>
            </a:r>
            <a:r>
              <a:rPr lang="en-US" b="1" dirty="0"/>
              <a:t>Plant disease</a:t>
            </a:r>
            <a:r>
              <a:rPr lang="ar-IQ" b="1" dirty="0"/>
              <a:t> : </a:t>
            </a:r>
            <a:r>
              <a:rPr lang="ar-IQ" dirty="0"/>
              <a:t>عبارة عن خلل وظيفي في النبات</a:t>
            </a:r>
            <a:r>
              <a:rPr lang="ar-IQ" b="1" dirty="0"/>
              <a:t> </a:t>
            </a:r>
            <a:r>
              <a:rPr lang="ar-IQ" dirty="0"/>
              <a:t>ينتج عن إثارة مستمرة بواسطة المسبب المرضي إذ ينشأ عنها تأثيرات مختلفة تنعكس على شكل أعراض مرضية . و لكي يحدث المرض النباتي لابد من تفاعل ثلاثة عناصر رئيسية هي :</a:t>
            </a:r>
            <a:endParaRPr lang="en-US" dirty="0"/>
          </a:p>
          <a:p>
            <a:pPr lvl="0"/>
            <a:r>
              <a:rPr lang="ar-IQ" dirty="0"/>
              <a:t>المسبب المرضي .</a:t>
            </a:r>
            <a:endParaRPr lang="en-US" dirty="0"/>
          </a:p>
          <a:p>
            <a:pPr lvl="0"/>
            <a:r>
              <a:rPr lang="ar-IQ" dirty="0"/>
              <a:t>العائل القابل للإصابة .</a:t>
            </a:r>
            <a:endParaRPr lang="en-US" dirty="0"/>
          </a:p>
          <a:p>
            <a:pPr lvl="0"/>
            <a:r>
              <a:rPr lang="ar-IQ" dirty="0"/>
              <a:t>العوامل البيئية المثلى .</a:t>
            </a:r>
            <a:endParaRPr lang="en-US" dirty="0"/>
          </a:p>
          <a:p>
            <a:r>
              <a:rPr lang="ar-IQ" b="1" dirty="0"/>
              <a:t>الأعراض المرضية </a:t>
            </a:r>
            <a:r>
              <a:rPr lang="en-US" b="1" dirty="0"/>
              <a:t>Disease symptoms</a:t>
            </a:r>
            <a:r>
              <a:rPr lang="ar-IQ" b="1" dirty="0"/>
              <a:t> : </a:t>
            </a:r>
            <a:r>
              <a:rPr lang="ar-IQ" dirty="0"/>
              <a:t>عبارة عن الغيرات الخارجية و الداخلية التي تحدث للنبات نتيجة للإصابة بالمرض .</a:t>
            </a:r>
            <a:endParaRPr lang="en-US" dirty="0"/>
          </a:p>
          <a:p>
            <a:r>
              <a:rPr lang="ar-IQ" b="1" dirty="0"/>
              <a:t>علامات المرض </a:t>
            </a:r>
            <a:r>
              <a:rPr lang="en-US" b="1" dirty="0"/>
              <a:t>Disease signs</a:t>
            </a:r>
            <a:r>
              <a:rPr lang="ar-IQ" b="1" dirty="0"/>
              <a:t> : </a:t>
            </a:r>
            <a:r>
              <a:rPr lang="ar-IQ" dirty="0"/>
              <a:t>عبارة عن الكائن الممرض أو أجزاءه أو بعض آثاره و إفرازاته في أو على العضو النباتي مصاب . و من هذه العلامات الغزل الفطري و الحوامل الجرثومية للفطريات و الجراثيم الجنسية و غير الجنسية للفطريات . و للعلامات أهمية في تشخيص المرض و غالبا" ما يعتمد عليها أكثر من الأعراض إذ تعتبر الدليل المباشر على الأمراض .</a:t>
            </a:r>
            <a:endParaRPr lang="en-US" dirty="0"/>
          </a:p>
          <a:p>
            <a:r>
              <a:rPr lang="ar-IQ" b="1" dirty="0"/>
              <a:t>مسببات الامراض النباتية :</a:t>
            </a:r>
            <a:endParaRPr lang="en-US" dirty="0"/>
          </a:p>
          <a:p>
            <a:r>
              <a:rPr lang="ar-IQ" b="1" dirty="0"/>
              <a:t>اولا"- مسببات الأمراض الطفيلية : </a:t>
            </a:r>
            <a:endParaRPr lang="en-US" dirty="0"/>
          </a:p>
          <a:p>
            <a:pPr lvl="0"/>
            <a:r>
              <a:rPr lang="ar-IQ" b="1" dirty="0"/>
              <a:t>الفطريات </a:t>
            </a:r>
            <a:r>
              <a:rPr lang="en-US" b="1" dirty="0"/>
              <a:t>Fungi</a:t>
            </a:r>
            <a:r>
              <a:rPr lang="ar-IQ" b="1" dirty="0"/>
              <a:t> : </a:t>
            </a:r>
            <a:r>
              <a:rPr lang="ar-IQ" dirty="0"/>
              <a:t>كائنات حية خيطية التركيب حقيقية النواة لا تحتوي على كلوروفيل لذا فهي لا تكون غذائها بنفسها بل تعتمد على غيرها في الحصول على الغذاء . يتكون جسم الفطر في الغالب من خيوط رفيعة تسمى بالهايفا </a:t>
            </a:r>
            <a:r>
              <a:rPr lang="en-US" dirty="0"/>
              <a:t>Hyphae</a:t>
            </a:r>
            <a:r>
              <a:rPr lang="ar-IQ" dirty="0"/>
              <a:t> و مجموع الهايفات يسمى ميسيليوم </a:t>
            </a:r>
            <a:r>
              <a:rPr lang="en-US" dirty="0"/>
              <a:t>Mycelium</a:t>
            </a:r>
            <a:r>
              <a:rPr lang="ar-IQ" dirty="0"/>
              <a:t> و التي قد تكون مقسمة </a:t>
            </a:r>
            <a:r>
              <a:rPr lang="en-US" dirty="0" err="1"/>
              <a:t>Septate</a:t>
            </a:r>
            <a:r>
              <a:rPr lang="ar-IQ" dirty="0"/>
              <a:t> أو غير مقسمـــــة </a:t>
            </a:r>
            <a:r>
              <a:rPr lang="en-US" dirty="0"/>
              <a:t>Non-</a:t>
            </a:r>
            <a:r>
              <a:rPr lang="en-US" dirty="0" err="1"/>
              <a:t>septate</a:t>
            </a:r>
            <a:r>
              <a:rPr lang="ar-IQ" dirty="0"/>
              <a:t> و تكون الفطريات أنواعا" مختلفة من الجراثيم </a:t>
            </a:r>
            <a:r>
              <a:rPr lang="en-US" dirty="0"/>
              <a:t>Spores</a:t>
            </a:r>
            <a:r>
              <a:rPr lang="ar-IQ" dirty="0"/>
              <a:t> معظمها لا جنسية و بعضها جنسي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69513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77672"/>
            <a:ext cx="8946541" cy="5770727"/>
          </a:xfrm>
        </p:spPr>
        <p:txBody>
          <a:bodyPr/>
          <a:lstStyle/>
          <a:p>
            <a:r>
              <a:rPr lang="ar-IQ" b="1" dirty="0"/>
              <a:t>عزل الفطريات </a:t>
            </a:r>
            <a:r>
              <a:rPr lang="en-US" b="1" dirty="0"/>
              <a:t>Isolation of Fungi </a:t>
            </a:r>
            <a:endParaRPr lang="en-US" dirty="0"/>
          </a:p>
          <a:p>
            <a:pPr lvl="0"/>
            <a:r>
              <a:rPr lang="ar-IQ" b="1" dirty="0"/>
              <a:t>العزل من التربة (طريقة التخافيف) : </a:t>
            </a:r>
            <a:endParaRPr lang="en-US" dirty="0"/>
          </a:p>
          <a:p>
            <a:pPr lvl="0"/>
            <a:r>
              <a:rPr lang="ar-IQ" dirty="0"/>
              <a:t>يؤخذ 1 غم من التربة المراد إجراء العزل منها و يضاف الى 9 مل من الماء المقطر المعقم في أنبوبة إختبار سعة 10 مل .</a:t>
            </a:r>
            <a:endParaRPr lang="en-US" dirty="0"/>
          </a:p>
          <a:p>
            <a:pPr lvl="0"/>
            <a:r>
              <a:rPr lang="ar-IQ" dirty="0"/>
              <a:t>يرج بشكل جيد لغرض التجانس لنحصل على التخفيف 10</a:t>
            </a:r>
            <a:r>
              <a:rPr lang="ar-IQ" baseline="30000" dirty="0"/>
              <a:t>-1</a:t>
            </a:r>
            <a:r>
              <a:rPr lang="ar-IQ" b="1" dirty="0"/>
              <a:t> </a:t>
            </a:r>
            <a:r>
              <a:rPr lang="ar-IQ" dirty="0"/>
              <a:t>.</a:t>
            </a:r>
            <a:endParaRPr lang="en-US" dirty="0"/>
          </a:p>
          <a:p>
            <a:pPr lvl="0"/>
            <a:r>
              <a:rPr lang="ar-IQ" dirty="0"/>
              <a:t>يؤخذ 1 مل من عالق التربة المتجانس بواسطة ماصة معقمة و يضاف الى أنبوبة إختبار تحتوي 9 مل ماء مقطر معقم حتى نحصل على التخفيف 10</a:t>
            </a:r>
            <a:r>
              <a:rPr lang="ar-IQ" baseline="30000" dirty="0"/>
              <a:t>-2</a:t>
            </a:r>
            <a:r>
              <a:rPr lang="ar-IQ" dirty="0"/>
              <a:t> .</a:t>
            </a:r>
            <a:endParaRPr lang="en-US" dirty="0"/>
          </a:p>
          <a:p>
            <a:pPr lvl="0"/>
            <a:r>
              <a:rPr lang="ar-IQ" dirty="0"/>
              <a:t>تكرر العملية عدة مرات للحصول على تخافيف مختلفة من عالق التربة المتجانس (10</a:t>
            </a:r>
            <a:r>
              <a:rPr lang="ar-IQ" baseline="30000" dirty="0"/>
              <a:t>-3</a:t>
            </a:r>
            <a:r>
              <a:rPr lang="ar-IQ" dirty="0"/>
              <a:t> و 10</a:t>
            </a:r>
            <a:r>
              <a:rPr lang="ar-IQ" baseline="30000" dirty="0"/>
              <a:t>-4</a:t>
            </a:r>
            <a:r>
              <a:rPr lang="ar-IQ" dirty="0"/>
              <a:t> و 10</a:t>
            </a:r>
            <a:r>
              <a:rPr lang="ar-IQ" baseline="30000" dirty="0"/>
              <a:t>-5</a:t>
            </a:r>
            <a:r>
              <a:rPr lang="ar-IQ" dirty="0"/>
              <a:t> و 10</a:t>
            </a:r>
            <a:r>
              <a:rPr lang="ar-IQ" baseline="30000" dirty="0"/>
              <a:t>-6</a:t>
            </a:r>
            <a:r>
              <a:rPr lang="ar-IQ" dirty="0"/>
              <a:t>) .</a:t>
            </a:r>
            <a:endParaRPr lang="en-US" dirty="0"/>
          </a:p>
          <a:p>
            <a:pPr lvl="0"/>
            <a:r>
              <a:rPr lang="ar-IQ" dirty="0"/>
              <a:t>ينقل 1 مل من التخافيف السابقة الى أطباق بتري معقمة ثم يضاف الوسط الغذائي </a:t>
            </a:r>
            <a:r>
              <a:rPr lang="en-US" dirty="0"/>
              <a:t> (PDA)</a:t>
            </a:r>
            <a:r>
              <a:rPr lang="ar-IQ" dirty="0"/>
              <a:t>الى الأطباق مع تحريك الطبق حركة رحوية لضمان توزيع الوسط الغذائي .</a:t>
            </a:r>
            <a:endParaRPr lang="en-US" dirty="0"/>
          </a:p>
          <a:p>
            <a:pPr lvl="0"/>
            <a:r>
              <a:rPr lang="ar-IQ" dirty="0"/>
              <a:t>يكتب على الأطباق التاريخ و نوع التجربة , بعد ذلك يوضع الطبق في الحاضنة عند درجة حرارة 25° م لمدة 3-5 أيام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0892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64024"/>
            <a:ext cx="8946541" cy="5784375"/>
          </a:xfrm>
        </p:spPr>
        <p:txBody>
          <a:bodyPr/>
          <a:lstStyle/>
          <a:p>
            <a:pPr lvl="0"/>
            <a:r>
              <a:rPr lang="ar-IQ" b="1" dirty="0"/>
              <a:t>العزل من الأجزاء النباتية </a:t>
            </a:r>
            <a:endParaRPr lang="en-US" dirty="0"/>
          </a:p>
          <a:p>
            <a:pPr lvl="0"/>
            <a:r>
              <a:rPr lang="ar-IQ" b="1" dirty="0"/>
              <a:t>العزل من الأوراق و السيقان و الجذور </a:t>
            </a:r>
            <a:endParaRPr lang="en-US" dirty="0"/>
          </a:p>
          <a:p>
            <a:pPr lvl="0"/>
            <a:r>
              <a:rPr lang="ar-IQ" dirty="0"/>
              <a:t>يؤخذ الجزء المصاب سواء من الأوراق أو السيقان أو الجذور و يغسل بشكل جيد .</a:t>
            </a:r>
            <a:endParaRPr lang="en-US" dirty="0"/>
          </a:p>
          <a:p>
            <a:pPr lvl="0"/>
            <a:r>
              <a:rPr lang="ar-IQ" dirty="0"/>
              <a:t>يقطع الجزء المصاب الى قطع صغيرة (0.5-1) سم و توضع في محلول هيبوكلورات الصوديوم 10% لمدة (1-2) دقيقة (حسب نوع النسيج المستخدم .</a:t>
            </a:r>
            <a:endParaRPr lang="en-US" dirty="0"/>
          </a:p>
          <a:p>
            <a:pPr lvl="0"/>
            <a:r>
              <a:rPr lang="ar-IQ" dirty="0"/>
              <a:t>تغسل بماء مقطر معقم و تجفف بواسطة ورق ترشيح بعدها تنقل بواسطة ملقط معقم الى طبق بتري حاوي على وسط غذائي و بواقع (4-5) قطع لكل طبق .</a:t>
            </a:r>
            <a:endParaRPr lang="en-US" dirty="0"/>
          </a:p>
          <a:p>
            <a:pPr lvl="0"/>
            <a:r>
              <a:rPr lang="ar-IQ" b="1" dirty="0"/>
              <a:t>العزل من البذور </a:t>
            </a:r>
            <a:endParaRPr lang="en-US" dirty="0"/>
          </a:p>
          <a:p>
            <a:r>
              <a:rPr lang="ar-IQ" dirty="0"/>
              <a:t>يتم إما بزراعة البذور مباشرة على الوسط لغذائي أو تعقيمها سطحيا" ثم زراعتها على الوسط الغذائي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74280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627798"/>
            <a:ext cx="8946541" cy="5620602"/>
          </a:xfrm>
        </p:spPr>
        <p:txBody>
          <a:bodyPr/>
          <a:lstStyle/>
          <a:p>
            <a:r>
              <a:rPr lang="ar-IQ" b="1" dirty="0"/>
              <a:t>تنقية الفطريات المعزولة : </a:t>
            </a:r>
            <a:r>
              <a:rPr lang="ar-IQ" dirty="0"/>
              <a:t>بعد</a:t>
            </a:r>
            <a:r>
              <a:rPr lang="ar-IQ" b="1" dirty="0"/>
              <a:t> </a:t>
            </a:r>
            <a:r>
              <a:rPr lang="ar-IQ" dirty="0"/>
              <a:t>نمو المستعمرات الفطرية في الحاضنة و التي عزلت في الطرق السابقة و لمدة أسبوع يتم تنقية هذه الفطريات و كالأتي :</a:t>
            </a:r>
            <a:endParaRPr lang="en-US" dirty="0"/>
          </a:p>
          <a:p>
            <a:r>
              <a:rPr lang="ar-IQ" b="1" dirty="0"/>
              <a:t>الطريقة الأولى : </a:t>
            </a:r>
            <a:r>
              <a:rPr lang="ar-IQ" dirty="0"/>
              <a:t>يؤخذ أحد الأطباق الحاوية على عدد من المستعمرات و يعمل في حواف المستعمرات دوائر بواسطة الثاقب الفليني المعقم و الذي يتراوح قطره من (5-9) ملم و ينقل أحد الأقراص بواسطة أبرة تلقيح معقمة إلى طبق بتري حاوي على الوسط الغذائي و يجب أن يوضع القرص في وسط الطبق ثم تكتب الملاحظات على الطبق و تحضن في الحاضنة بدرجة 25° م لمدة أسبوع .</a:t>
            </a:r>
            <a:endParaRPr lang="en-US" dirty="0"/>
          </a:p>
          <a:p>
            <a:r>
              <a:rPr lang="ar-IQ" b="1" dirty="0"/>
              <a:t>الطريقة الثانية : </a:t>
            </a:r>
            <a:r>
              <a:rPr lang="ar-IQ" dirty="0"/>
              <a:t>ينقل أجزاء من طرف الخيط الفطري</a:t>
            </a:r>
            <a:r>
              <a:rPr lang="ar-IQ" b="1" dirty="0"/>
              <a:t> </a:t>
            </a:r>
            <a:r>
              <a:rPr lang="ar-IQ" dirty="0"/>
              <a:t>لمستعمرة الفطر بواسطة أبرة معقمة إلى أطباق بتري حاوية على الوسط الغذائي المعقم ثم تنقل الأطباق الى الحاضنة و كما سبق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83687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1418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Ion</vt:lpstr>
      <vt:lpstr>مبادئ وقاية عملي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مبادئ وقاية عملي</dc:title>
  <dc:creator>City Centre</dc:creator>
  <cp:lastModifiedBy>City Centre</cp:lastModifiedBy>
  <cp:revision>6</cp:revision>
  <dcterms:created xsi:type="dcterms:W3CDTF">2018-03-09T07:00:30Z</dcterms:created>
  <dcterms:modified xsi:type="dcterms:W3CDTF">2018-03-09T07:07:35Z</dcterms:modified>
</cp:coreProperties>
</file>